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8288000" cy="10287000"/>
  <p:notesSz cx="6858000" cy="9144000"/>
  <p:embeddedFontLst>
    <p:embeddedFont>
      <p:font typeface="Clear Sans" panose="020B0604020202020204" charset="0"/>
      <p:regular r:id="rId3"/>
    </p:embeddedFont>
    <p:embeddedFont>
      <p:font typeface="Clear Sans Bold" panose="020B0604020202020204" charset="0"/>
      <p:regular r:id="rId4"/>
    </p:embeddedFont>
    <p:embeddedFont>
      <p:font typeface="Clear Sans Italics" panose="020B0604020202020204" charset="0"/>
      <p:regular r:id="rId5"/>
    </p:embeddedFont>
    <p:embeddedFont>
      <p:font typeface="Clear Sans Medium" panose="020B0604020202020204" charset="0"/>
      <p:regular r:id="rId6"/>
    </p:embeddedFont>
    <p:embeddedFont>
      <p:font typeface="Hammersmith One" panose="02010703030501060504" pitchFamily="2" charset="0"/>
      <p:regular r:id="rId7"/>
    </p:embeddedFont>
    <p:embeddedFont>
      <p:font typeface="Montserrat" panose="00000500000000000000" pitchFamily="2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76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75" d="100"/>
          <a:sy n="75" d="100"/>
        </p:scale>
        <p:origin x="39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45DFCD7-8236-3E43-549F-3F7B0BB8B8B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01" b="30940"/>
          <a:stretch/>
        </p:blipFill>
        <p:spPr>
          <a:xfrm>
            <a:off x="16002000" y="245005"/>
            <a:ext cx="2018712" cy="4446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66077FDB-49FF-29D7-620F-DBC97F8E2D1C}"/>
              </a:ext>
            </a:extLst>
          </p:cNvPr>
          <p:cNvSpPr txBox="1">
            <a:spLocks/>
          </p:cNvSpPr>
          <p:nvPr/>
        </p:nvSpPr>
        <p:spPr>
          <a:xfrm>
            <a:off x="16302459" y="9983413"/>
            <a:ext cx="1913681" cy="23122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467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Montserrat" panose="00000500000000000000" pitchFamily="2" charset="0"/>
              </a:rPr>
              <a:t>Productraiser.com</a:t>
            </a:r>
          </a:p>
        </p:txBody>
      </p:sp>
      <p:grpSp>
        <p:nvGrpSpPr>
          <p:cNvPr id="2" name="Group 2"/>
          <p:cNvGrpSpPr/>
          <p:nvPr/>
        </p:nvGrpSpPr>
        <p:grpSpPr>
          <a:xfrm>
            <a:off x="565836" y="838200"/>
            <a:ext cx="3589212" cy="3537101"/>
            <a:chOff x="0" y="0"/>
            <a:chExt cx="4785616" cy="471613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11304" t="2566" r="390" b="10411"/>
            <a:stretch>
              <a:fillRect/>
            </a:stretch>
          </p:blipFill>
          <p:spPr>
            <a:xfrm>
              <a:off x="0" y="0"/>
              <a:ext cx="4785616" cy="4716135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 rot="-10800000">
            <a:off x="5252903" y="4346726"/>
            <a:ext cx="12170624" cy="0"/>
          </a:xfrm>
          <a:prstGeom prst="line">
            <a:avLst/>
          </a:prstGeom>
          <a:ln w="28575" cap="rnd">
            <a:solidFill>
              <a:srgbClr val="7843E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 rot="-10800000">
            <a:off x="5252903" y="7134202"/>
            <a:ext cx="12170624" cy="0"/>
          </a:xfrm>
          <a:prstGeom prst="line">
            <a:avLst/>
          </a:prstGeom>
          <a:ln w="28575" cap="rnd">
            <a:solidFill>
              <a:srgbClr val="7843E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-31394" y="9904442"/>
            <a:ext cx="18319394" cy="574617"/>
          </a:xfrm>
          <a:custGeom>
            <a:avLst/>
            <a:gdLst/>
            <a:ahLst/>
            <a:cxnLst/>
            <a:rect l="l" t="t" r="r" b="b"/>
            <a:pathLst>
              <a:path w="18319394" h="574617">
                <a:moveTo>
                  <a:pt x="0" y="0"/>
                </a:moveTo>
                <a:lnTo>
                  <a:pt x="18319394" y="0"/>
                </a:lnTo>
                <a:lnTo>
                  <a:pt x="18319394" y="574616"/>
                </a:lnTo>
                <a:lnTo>
                  <a:pt x="0" y="5746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861115" r="-7076" b="-2452589"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5252903" y="892324"/>
            <a:ext cx="4301666" cy="2631308"/>
            <a:chOff x="0" y="-28575"/>
            <a:chExt cx="5735555" cy="3508412"/>
          </a:xfrm>
        </p:grpSpPr>
        <p:sp>
          <p:nvSpPr>
            <p:cNvPr id="8" name="TextBox 8"/>
            <p:cNvSpPr txBox="1"/>
            <p:nvPr/>
          </p:nvSpPr>
          <p:spPr>
            <a:xfrm>
              <a:off x="0" y="643504"/>
              <a:ext cx="5735555" cy="28363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840"/>
                </a:lnSpc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Sarah is an owner of a small marketing firm that seeks to expand its client base. </a:t>
              </a:r>
            </a:p>
            <a:p>
              <a:pPr algn="l">
                <a:lnSpc>
                  <a:spcPts val="2840"/>
                </a:lnSpc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She offers creative campaign solutions for her customers. She is very busy and highly professional.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28575"/>
              <a:ext cx="5735555" cy="52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249"/>
                </a:lnSpc>
              </a:pPr>
              <a:r>
                <a:rPr lang="en-US" sz="2499" b="1" spc="-24">
                  <a:solidFill>
                    <a:srgbClr val="000000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DESCRIPTION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0321387" y="913755"/>
            <a:ext cx="3194895" cy="2284916"/>
            <a:chOff x="0" y="0"/>
            <a:chExt cx="4259860" cy="3046555"/>
          </a:xfrm>
        </p:grpSpPr>
        <p:sp>
          <p:nvSpPr>
            <p:cNvPr id="11" name="TextBox 11"/>
            <p:cNvSpPr txBox="1"/>
            <p:nvPr/>
          </p:nvSpPr>
          <p:spPr>
            <a:xfrm>
              <a:off x="0" y="1193837"/>
              <a:ext cx="4259860" cy="18527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Down-to-earth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Easy-going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Independent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Social Network Activity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28575"/>
              <a:ext cx="4259860" cy="10784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249"/>
                </a:lnSpc>
                <a:spcBef>
                  <a:spcPct val="0"/>
                </a:spcBef>
              </a:pPr>
              <a:r>
                <a:rPr lang="en-US" sz="2499" b="1" u="none" spc="-24">
                  <a:solidFill>
                    <a:srgbClr val="000000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PERSONAL CHARACTERISTICS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0321387" y="4683709"/>
            <a:ext cx="3194895" cy="2272235"/>
            <a:chOff x="0" y="-28575"/>
            <a:chExt cx="4259860" cy="3029648"/>
          </a:xfrm>
        </p:grpSpPr>
        <p:sp>
          <p:nvSpPr>
            <p:cNvPr id="14" name="TextBox 14"/>
            <p:cNvSpPr txBox="1"/>
            <p:nvPr/>
          </p:nvSpPr>
          <p:spPr>
            <a:xfrm>
              <a:off x="0" y="643504"/>
              <a:ext cx="4259860" cy="23575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To secure brand partnerships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To present creative decks to clients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Motivations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28575"/>
              <a:ext cx="4259860" cy="52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249"/>
                </a:lnSpc>
              </a:pPr>
              <a:r>
                <a:rPr lang="en-US" sz="2499" b="1" spc="-24" dirty="0">
                  <a:solidFill>
                    <a:srgbClr val="9C76EC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GOALS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0321387" y="7576742"/>
            <a:ext cx="3194895" cy="1519741"/>
            <a:chOff x="0" y="0"/>
            <a:chExt cx="4259860" cy="2026322"/>
          </a:xfrm>
        </p:grpSpPr>
        <p:sp>
          <p:nvSpPr>
            <p:cNvPr id="17" name="TextBox 17"/>
            <p:cNvSpPr txBox="1"/>
            <p:nvPr/>
          </p:nvSpPr>
          <p:spPr>
            <a:xfrm>
              <a:off x="0" y="643504"/>
              <a:ext cx="4259860" cy="13828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Eye-catching visuals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Collaboration tools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Simplicity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28575"/>
              <a:ext cx="4259860" cy="52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249"/>
                </a:lnSpc>
              </a:pPr>
              <a:r>
                <a:rPr lang="en-US" sz="2499" b="1" spc="-24" dirty="0">
                  <a:solidFill>
                    <a:srgbClr val="9C76EC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NEEDS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4228632" y="4732772"/>
            <a:ext cx="3194895" cy="1872166"/>
            <a:chOff x="0" y="0"/>
            <a:chExt cx="4259860" cy="2496222"/>
          </a:xfrm>
        </p:grpSpPr>
        <p:sp>
          <p:nvSpPr>
            <p:cNvPr id="20" name="TextBox 20"/>
            <p:cNvSpPr txBox="1"/>
            <p:nvPr/>
          </p:nvSpPr>
          <p:spPr>
            <a:xfrm>
              <a:off x="0" y="643504"/>
              <a:ext cx="4259860" cy="18527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Too busy for elaborate presentations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No designer background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28575"/>
              <a:ext cx="4259860" cy="52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249"/>
                </a:lnSpc>
              </a:pPr>
              <a:r>
                <a:rPr lang="en-US" sz="2499" b="1" spc="-24" dirty="0">
                  <a:solidFill>
                    <a:srgbClr val="9C76EC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CHALLENGES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4228632" y="7576742"/>
            <a:ext cx="3194895" cy="1534029"/>
            <a:chOff x="0" y="0"/>
            <a:chExt cx="4259860" cy="2045372"/>
          </a:xfrm>
        </p:grpSpPr>
        <p:sp>
          <p:nvSpPr>
            <p:cNvPr id="23" name="TextBox 23"/>
            <p:cNvSpPr txBox="1"/>
            <p:nvPr/>
          </p:nvSpPr>
          <p:spPr>
            <a:xfrm>
              <a:off x="0" y="643504"/>
              <a:ext cx="4259860" cy="14018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News 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Social Media 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Peers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-28575"/>
              <a:ext cx="4259860" cy="52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249"/>
                </a:lnSpc>
              </a:pPr>
              <a:r>
                <a:rPr lang="en-US" sz="2499" b="1" spc="-24" dirty="0">
                  <a:solidFill>
                    <a:srgbClr val="9C76EC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SOURCES OF INFO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4228632" y="913755"/>
            <a:ext cx="3030668" cy="2304057"/>
            <a:chOff x="0" y="0"/>
            <a:chExt cx="4040891" cy="3072076"/>
          </a:xfrm>
        </p:grpSpPr>
        <p:sp>
          <p:nvSpPr>
            <p:cNvPr id="26" name="TextBox 26"/>
            <p:cNvSpPr txBox="1"/>
            <p:nvPr/>
          </p:nvSpPr>
          <p:spPr>
            <a:xfrm>
              <a:off x="0" y="1202424"/>
              <a:ext cx="4040891" cy="18696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Recharging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Playing sports 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Taking care of plants</a:t>
              </a:r>
            </a:p>
            <a:p>
              <a:pPr marL="431801" lvl="1" indent="-215900" algn="l">
                <a:lnSpc>
                  <a:spcPts val="2840"/>
                </a:lnSpc>
                <a:buFont typeface="Arial"/>
                <a:buChar char="•"/>
              </a:pPr>
              <a:r>
                <a:rPr lang="en-US" sz="200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Going to beaches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28575"/>
              <a:ext cx="4040891" cy="108702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249"/>
                </a:lnSpc>
                <a:spcBef>
                  <a:spcPct val="0"/>
                </a:spcBef>
              </a:pPr>
              <a:r>
                <a:rPr lang="en-US" sz="2499" b="1" u="none" spc="-24">
                  <a:solidFill>
                    <a:srgbClr val="000000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HOBBIES AND INTERESTS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5252903" y="4791899"/>
            <a:ext cx="4361746" cy="1195017"/>
            <a:chOff x="0" y="-28575"/>
            <a:chExt cx="5815661" cy="1593357"/>
          </a:xfrm>
        </p:grpSpPr>
        <p:sp>
          <p:nvSpPr>
            <p:cNvPr id="29" name="TextBox 29"/>
            <p:cNvSpPr txBox="1"/>
            <p:nvPr/>
          </p:nvSpPr>
          <p:spPr>
            <a:xfrm>
              <a:off x="0" y="643504"/>
              <a:ext cx="5815661" cy="9212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840"/>
                </a:lnSpc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(Decision maker or influencer, criteria for making decision)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28575"/>
              <a:ext cx="5815661" cy="52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249"/>
                </a:lnSpc>
              </a:pPr>
              <a:r>
                <a:rPr lang="en-US" sz="2499" b="1" spc="-24" dirty="0">
                  <a:solidFill>
                    <a:srgbClr val="000000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BUYING ROLES / CRITERIA</a:t>
              </a:r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5252903" y="7558419"/>
            <a:ext cx="4361746" cy="1554090"/>
            <a:chOff x="0" y="-28575"/>
            <a:chExt cx="5815661" cy="2072121"/>
          </a:xfrm>
        </p:grpSpPr>
        <p:sp>
          <p:nvSpPr>
            <p:cNvPr id="32" name="TextBox 32"/>
            <p:cNvSpPr txBox="1"/>
            <p:nvPr/>
          </p:nvSpPr>
          <p:spPr>
            <a:xfrm>
              <a:off x="0" y="643504"/>
              <a:ext cx="5815661" cy="1400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840"/>
                </a:lnSpc>
              </a:pPr>
              <a:r>
                <a:rPr lang="en-US" sz="2000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Describe here every step from discovering your product until the purchase.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28575"/>
              <a:ext cx="5815661" cy="5281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249"/>
                </a:lnSpc>
              </a:pPr>
              <a:r>
                <a:rPr lang="en-US" sz="2499" b="1" spc="-24">
                  <a:solidFill>
                    <a:srgbClr val="000000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BUYER'S JOURNEY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528829" y="4710805"/>
            <a:ext cx="3626219" cy="4798644"/>
            <a:chOff x="0" y="-47625"/>
            <a:chExt cx="4834959" cy="6398192"/>
          </a:xfrm>
        </p:grpSpPr>
        <p:sp>
          <p:nvSpPr>
            <p:cNvPr id="35" name="TextBox 35"/>
            <p:cNvSpPr txBox="1"/>
            <p:nvPr/>
          </p:nvSpPr>
          <p:spPr>
            <a:xfrm>
              <a:off x="0" y="-47625"/>
              <a:ext cx="4834959" cy="13828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40"/>
                </a:lnSpc>
                <a:spcBef>
                  <a:spcPct val="0"/>
                </a:spcBef>
              </a:pPr>
              <a:r>
                <a:rPr lang="en-US" sz="2000" i="1">
                  <a:solidFill>
                    <a:srgbClr val="000000"/>
                  </a:solidFill>
                  <a:latin typeface="Clear Sans Italics"/>
                  <a:ea typeface="Clear Sans Italics"/>
                  <a:cs typeface="Clear Sans Italics"/>
                  <a:sym typeface="Clear Sans Italics"/>
                </a:rPr>
                <a:t>"This can be a qualitative statement your client made about your product."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3403691"/>
              <a:ext cx="4834959" cy="29468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499"/>
                </a:lnSpc>
              </a:pPr>
              <a:r>
                <a:rPr lang="en-US" sz="2499" b="1" dirty="0">
                  <a:solidFill>
                    <a:srgbClr val="000000"/>
                  </a:solidFill>
                  <a:latin typeface="Clear Sans Medium"/>
                  <a:ea typeface="Clear Sans Medium"/>
                  <a:cs typeface="Clear Sans Medium"/>
                  <a:sym typeface="Clear Sans Medium"/>
                </a:rPr>
                <a:t>Age: </a:t>
              </a:r>
              <a:r>
                <a:rPr lang="en-US" sz="2499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33</a:t>
              </a:r>
            </a:p>
            <a:p>
              <a:pPr algn="l">
                <a:lnSpc>
                  <a:spcPts val="3499"/>
                </a:lnSpc>
              </a:pPr>
              <a:r>
                <a:rPr lang="en-US" sz="2499" b="1" dirty="0">
                  <a:solidFill>
                    <a:srgbClr val="000000"/>
                  </a:solidFill>
                  <a:latin typeface="Clear Sans Bold"/>
                  <a:ea typeface="Clear Sans Bold"/>
                  <a:cs typeface="Clear Sans Bold"/>
                  <a:sym typeface="Clear Sans Bold"/>
                </a:rPr>
                <a:t>Location: </a:t>
              </a:r>
              <a:r>
                <a:rPr lang="en-US" sz="2499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New York</a:t>
              </a:r>
            </a:p>
            <a:p>
              <a:pPr algn="l">
                <a:lnSpc>
                  <a:spcPts val="3499"/>
                </a:lnSpc>
              </a:pPr>
              <a:r>
                <a:rPr lang="en-US" sz="2499" b="1" dirty="0">
                  <a:solidFill>
                    <a:srgbClr val="000000"/>
                  </a:solidFill>
                  <a:latin typeface="Clear Sans Bold"/>
                  <a:ea typeface="Clear Sans Bold"/>
                  <a:cs typeface="Clear Sans Bold"/>
                  <a:sym typeface="Clear Sans Bold"/>
                </a:rPr>
                <a:t>Occupation:</a:t>
              </a:r>
              <a:r>
                <a:rPr lang="en-US" sz="2499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 Marketing</a:t>
              </a:r>
            </a:p>
            <a:p>
              <a:pPr algn="l">
                <a:lnSpc>
                  <a:spcPts val="3499"/>
                </a:lnSpc>
              </a:pPr>
              <a:r>
                <a:rPr lang="en-US" sz="2499" b="1" dirty="0">
                  <a:solidFill>
                    <a:srgbClr val="000000"/>
                  </a:solidFill>
                  <a:latin typeface="Clear Sans Bold"/>
                  <a:ea typeface="Clear Sans Bold"/>
                  <a:cs typeface="Clear Sans Bold"/>
                  <a:sym typeface="Clear Sans Bold"/>
                </a:rPr>
                <a:t>Level:</a:t>
              </a:r>
              <a:r>
                <a:rPr lang="en-US" sz="2499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 Agency Owner</a:t>
              </a:r>
            </a:p>
            <a:p>
              <a:pPr algn="l">
                <a:lnSpc>
                  <a:spcPts val="3499"/>
                </a:lnSpc>
              </a:pPr>
              <a:r>
                <a:rPr lang="en-US" sz="2499" b="1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Income:</a:t>
              </a:r>
              <a:r>
                <a:rPr lang="en-US" sz="2499" dirty="0">
                  <a:solidFill>
                    <a:srgbClr val="000000"/>
                  </a:solidFill>
                  <a:latin typeface="Clear Sans"/>
                  <a:ea typeface="Clear Sans"/>
                  <a:cs typeface="Clear Sans"/>
                  <a:sym typeface="Clear Sans"/>
                </a:rPr>
                <a:t> 70,000$</a:t>
              </a: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1864754"/>
              <a:ext cx="4834959" cy="12858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7800"/>
                </a:lnSpc>
                <a:spcBef>
                  <a:spcPct val="0"/>
                </a:spcBef>
              </a:pPr>
              <a:r>
                <a:rPr lang="en-US" sz="6000" spc="-120">
                  <a:solidFill>
                    <a:srgbClr val="000000"/>
                  </a:solidFill>
                  <a:latin typeface="Hammersmith One"/>
                  <a:ea typeface="Hammersmith One"/>
                  <a:cs typeface="Hammersmith One"/>
                  <a:sym typeface="Hammersmith One"/>
                </a:rPr>
                <a:t>Sarah</a:t>
              </a:r>
            </a:p>
          </p:txBody>
        </p:sp>
      </p:grpSp>
      <p:sp>
        <p:nvSpPr>
          <p:cNvPr id="41" name="Freeform 152">
            <a:extLst>
              <a:ext uri="{FF2B5EF4-FFF2-40B4-BE49-F238E27FC236}">
                <a16:creationId xmlns:a16="http://schemas.microsoft.com/office/drawing/2014/main" id="{30B3746C-BE2F-C2DD-8299-56490D0C2BBB}"/>
              </a:ext>
            </a:extLst>
          </p:cNvPr>
          <p:cNvSpPr>
            <a:spLocks noEditPoints="1"/>
          </p:cNvSpPr>
          <p:nvPr/>
        </p:nvSpPr>
        <p:spPr bwMode="auto">
          <a:xfrm>
            <a:off x="11536737" y="4649923"/>
            <a:ext cx="415202" cy="383703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9C76E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86">
            <a:extLst>
              <a:ext uri="{FF2B5EF4-FFF2-40B4-BE49-F238E27FC236}">
                <a16:creationId xmlns:a16="http://schemas.microsoft.com/office/drawing/2014/main" id="{F085B2C4-7DE5-1A41-0DD4-E26EA547602E}"/>
              </a:ext>
            </a:extLst>
          </p:cNvPr>
          <p:cNvSpPr>
            <a:spLocks noEditPoints="1"/>
          </p:cNvSpPr>
          <p:nvPr/>
        </p:nvSpPr>
        <p:spPr bwMode="auto">
          <a:xfrm>
            <a:off x="17014513" y="7539532"/>
            <a:ext cx="244787" cy="411860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9C76E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92">
            <a:extLst>
              <a:ext uri="{FF2B5EF4-FFF2-40B4-BE49-F238E27FC236}">
                <a16:creationId xmlns:a16="http://schemas.microsoft.com/office/drawing/2014/main" id="{208B85DC-4977-2A02-D77A-3E9814C2447C}"/>
              </a:ext>
            </a:extLst>
          </p:cNvPr>
          <p:cNvSpPr>
            <a:spLocks noEditPoints="1"/>
          </p:cNvSpPr>
          <p:nvPr/>
        </p:nvSpPr>
        <p:spPr bwMode="auto">
          <a:xfrm>
            <a:off x="11545089" y="7603473"/>
            <a:ext cx="398499" cy="299755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rgbClr val="9C76E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48">
            <a:extLst>
              <a:ext uri="{FF2B5EF4-FFF2-40B4-BE49-F238E27FC236}">
                <a16:creationId xmlns:a16="http://schemas.microsoft.com/office/drawing/2014/main" id="{3300EB92-E5AA-B578-12E9-7F4799571635}"/>
              </a:ext>
            </a:extLst>
          </p:cNvPr>
          <p:cNvSpPr>
            <a:spLocks/>
          </p:cNvSpPr>
          <p:nvPr/>
        </p:nvSpPr>
        <p:spPr bwMode="auto">
          <a:xfrm>
            <a:off x="16360256" y="4710805"/>
            <a:ext cx="182806" cy="331337"/>
          </a:xfrm>
          <a:custGeom>
            <a:avLst/>
            <a:gdLst/>
            <a:ahLst/>
            <a:cxnLst>
              <a:cxn ang="0">
                <a:pos x="36" y="20"/>
              </a:cxn>
              <a:cxn ang="0">
                <a:pos x="15" y="66"/>
              </a:cxn>
              <a:cxn ang="0">
                <a:pos x="13" y="67"/>
              </a:cxn>
              <a:cxn ang="0">
                <a:pos x="12" y="67"/>
              </a:cxn>
              <a:cxn ang="0">
                <a:pos x="11" y="65"/>
              </a:cxn>
              <a:cxn ang="0">
                <a:pos x="19" y="33"/>
              </a:cxn>
              <a:cxn ang="0">
                <a:pos x="3" y="37"/>
              </a:cxn>
              <a:cxn ang="0">
                <a:pos x="2" y="37"/>
              </a:cxn>
              <a:cxn ang="0">
                <a:pos x="1" y="36"/>
              </a:cxn>
              <a:cxn ang="0">
                <a:pos x="1" y="35"/>
              </a:cxn>
              <a:cxn ang="0">
                <a:pos x="9" y="2"/>
              </a:cxn>
              <a:cxn ang="0">
                <a:pos x="10" y="0"/>
              </a:cxn>
              <a:cxn ang="0">
                <a:pos x="24" y="0"/>
              </a:cxn>
              <a:cxn ang="0">
                <a:pos x="25" y="2"/>
              </a:cxn>
              <a:cxn ang="0">
                <a:pos x="25" y="3"/>
              </a:cxn>
              <a:cxn ang="0">
                <a:pos x="18" y="21"/>
              </a:cxn>
              <a:cxn ang="0">
                <a:pos x="34" y="18"/>
              </a:cxn>
              <a:cxn ang="0">
                <a:pos x="35" y="17"/>
              </a:cxn>
              <a:cxn ang="0">
                <a:pos x="36" y="18"/>
              </a:cxn>
              <a:cxn ang="0">
                <a:pos x="36" y="20"/>
              </a:cxn>
            </a:cxnLst>
            <a:rect l="0" t="0" r="r" b="b"/>
            <a:pathLst>
              <a:path w="37" h="67">
                <a:moveTo>
                  <a:pt x="36" y="20"/>
                </a:moveTo>
                <a:cubicBezTo>
                  <a:pt x="15" y="66"/>
                  <a:pt x="15" y="66"/>
                  <a:pt x="15" y="66"/>
                </a:cubicBezTo>
                <a:cubicBezTo>
                  <a:pt x="14" y="67"/>
                  <a:pt x="14" y="67"/>
                  <a:pt x="13" y="67"/>
                </a:cubicBezTo>
                <a:cubicBezTo>
                  <a:pt x="13" y="67"/>
                  <a:pt x="13" y="67"/>
                  <a:pt x="12" y="67"/>
                </a:cubicBezTo>
                <a:cubicBezTo>
                  <a:pt x="11" y="67"/>
                  <a:pt x="11" y="66"/>
                  <a:pt x="11" y="65"/>
                </a:cubicBezTo>
                <a:cubicBezTo>
                  <a:pt x="19" y="33"/>
                  <a:pt x="19" y="33"/>
                  <a:pt x="19" y="33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2" y="37"/>
                  <a:pt x="1" y="37"/>
                  <a:pt x="1" y="36"/>
                </a:cubicBezTo>
                <a:cubicBezTo>
                  <a:pt x="1" y="36"/>
                  <a:pt x="0" y="35"/>
                  <a:pt x="1" y="35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2"/>
                  <a:pt x="25" y="3"/>
                  <a:pt x="25" y="3"/>
                </a:cubicBezTo>
                <a:cubicBezTo>
                  <a:pt x="18" y="21"/>
                  <a:pt x="18" y="21"/>
                  <a:pt x="18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7"/>
                  <a:pt x="34" y="17"/>
                  <a:pt x="35" y="17"/>
                </a:cubicBezTo>
                <a:cubicBezTo>
                  <a:pt x="35" y="17"/>
                  <a:pt x="36" y="18"/>
                  <a:pt x="36" y="18"/>
                </a:cubicBezTo>
                <a:cubicBezTo>
                  <a:pt x="36" y="19"/>
                  <a:pt x="37" y="19"/>
                  <a:pt x="36" y="20"/>
                </a:cubicBezTo>
                <a:close/>
              </a:path>
            </a:pathLst>
          </a:custGeom>
          <a:solidFill>
            <a:srgbClr val="9C76E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Benutzerdefiniert</PresentationFormat>
  <Paragraphs>40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Clear Sans Italics</vt:lpstr>
      <vt:lpstr>Calibri</vt:lpstr>
      <vt:lpstr>Clear Sans</vt:lpstr>
      <vt:lpstr>Clear Sans Bold</vt:lpstr>
      <vt:lpstr>Clear Sans Medium</vt:lpstr>
      <vt:lpstr>Arial</vt:lpstr>
      <vt:lpstr>Hammersmith One</vt:lpstr>
      <vt:lpstr>Montserrat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Persona Company Presentation</dc:title>
  <dc:creator>Christian</dc:creator>
  <cp:lastModifiedBy>Christian Cassisi</cp:lastModifiedBy>
  <cp:revision>3</cp:revision>
  <dcterms:created xsi:type="dcterms:W3CDTF">2006-08-16T00:00:00Z</dcterms:created>
  <dcterms:modified xsi:type="dcterms:W3CDTF">2024-09-27T09:42:04Z</dcterms:modified>
  <dc:identifier>DAGEd6Ch81k</dc:identifier>
</cp:coreProperties>
</file>